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360" r:id="rId3"/>
    <p:sldId id="359" r:id="rId4"/>
    <p:sldId id="327" r:id="rId5"/>
    <p:sldId id="363" r:id="rId6"/>
    <p:sldId id="364" r:id="rId7"/>
    <p:sldId id="365" r:id="rId8"/>
    <p:sldId id="362" r:id="rId9"/>
    <p:sldId id="361" r:id="rId10"/>
    <p:sldId id="336" r:id="rId11"/>
    <p:sldId id="337" r:id="rId12"/>
    <p:sldId id="318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6"/>
      <p:italic r:id="rId16"/>
      <p:boldItalic r:id="rId16"/>
    </p:embeddedFont>
    <p:embeddedFont>
      <p:font typeface="Cambria Math" panose="02040503050406030204" pitchFamily="18" charset="0"/>
      <p:regular r:id="rId16"/>
    </p:embeddedFont>
    <p:embeddedFont>
      <p:font typeface="Wells Fargo Sans" panose="020B0503020203020204" pitchFamily="34" charset="0"/>
      <p:regular r:id="rId16"/>
      <p:bold r:id="rId16"/>
      <p:italic r:id="rId16"/>
      <p:boldItalic r:id="rId16"/>
    </p:embeddedFont>
    <p:embeddedFont>
      <p:font typeface="Wells Fargo Sans Display" panose="020B05030202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360"/>
            <p14:sldId id="359"/>
            <p14:sldId id="327"/>
            <p14:sldId id="363"/>
            <p14:sldId id="364"/>
            <p14:sldId id="365"/>
            <p14:sldId id="362"/>
            <p14:sldId id="361"/>
            <p14:sldId id="336"/>
            <p14:sldId id="33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3730"/>
  </p:normalViewPr>
  <p:slideViewPr>
    <p:cSldViewPr snapToGrid="0">
      <p:cViewPr varScale="1">
        <p:scale>
          <a:sx n="103" d="100"/>
          <a:sy n="103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font" Target="NUL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0MTaMxGhSw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Team Project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226A-94F6-3F46-97D4-374D4641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Pooling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B673-25D2-6142-A4AE-C43ECB9C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Pooling layers</a:t>
            </a:r>
            <a:r>
              <a:rPr lang="en-US" dirty="0"/>
              <a:t>, where output from earlier layers is combined and reduced</a:t>
            </a:r>
          </a:p>
          <a:p>
            <a:pPr lvl="1"/>
            <a:r>
              <a:rPr lang="en-US" dirty="0"/>
              <a:t>Used to progressively reduce the spatial size of the representation to reduce the amount of parameters and computation in the network</a:t>
            </a:r>
          </a:p>
          <a:p>
            <a:pPr lvl="1"/>
            <a:r>
              <a:rPr lang="en-US" dirty="0"/>
              <a:t>Hence, it controls overfitting</a:t>
            </a:r>
          </a:p>
          <a:p>
            <a:pPr lvl="1"/>
            <a:r>
              <a:rPr lang="en-US" dirty="0"/>
              <a:t>Two types include “</a:t>
            </a:r>
            <a:r>
              <a:rPr lang="en-US" b="1" dirty="0"/>
              <a:t>max pooling</a:t>
            </a:r>
            <a:r>
              <a:rPr lang="en-US" dirty="0"/>
              <a:t>” and “</a:t>
            </a:r>
            <a:r>
              <a:rPr lang="en-US" b="1" dirty="0"/>
              <a:t>average pooling</a:t>
            </a:r>
            <a:r>
              <a:rPr lang="en-US" dirty="0"/>
              <a:t>,” which select the maximum or average value, respectively, of activations over an area of the image, rather than every 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649C5-B65A-DE48-B21D-9E5D08AF3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C3C9-8CC1-6243-8B2B-8D21AEE1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4DBCB-1530-0447-87EA-766B07D28729}"/>
              </a:ext>
            </a:extLst>
          </p:cNvPr>
          <p:cNvSpPr/>
          <p:nvPr/>
        </p:nvSpPr>
        <p:spPr>
          <a:xfrm>
            <a:off x="5321025" y="3891337"/>
            <a:ext cx="1232175" cy="143369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8DA-DD5F-9A47-9627-26FCE3061711}"/>
              </a:ext>
            </a:extLst>
          </p:cNvPr>
          <p:cNvSpPr/>
          <p:nvPr/>
        </p:nvSpPr>
        <p:spPr>
          <a:xfrm>
            <a:off x="2034987" y="3738282"/>
            <a:ext cx="3200401" cy="1981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84DA63-801E-A545-A68E-0D7C69CE3C62}"/>
              </a:ext>
            </a:extLst>
          </p:cNvPr>
          <p:cNvSpPr/>
          <p:nvPr/>
        </p:nvSpPr>
        <p:spPr>
          <a:xfrm>
            <a:off x="6615951" y="3492765"/>
            <a:ext cx="1636532" cy="26762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448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CD92-A93B-2649-B47D-6784497F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8D4B-30B1-2342-A512-D22ACAA9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layers provide at least two benefits:</a:t>
            </a:r>
          </a:p>
          <a:p>
            <a:pPr lvl="1"/>
            <a:r>
              <a:rPr lang="en-US" dirty="0"/>
              <a:t>Provide a way to recognize signals (and therefore objects) no matter where they are located in the image</a:t>
            </a:r>
          </a:p>
          <a:p>
            <a:pPr lvl="1"/>
            <a:r>
              <a:rPr lang="en-US" dirty="0"/>
              <a:t>Reduce the total number of weights learned in the network, improving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88E0-E60B-CB45-B81C-609528BEB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7BA6-CC84-1D4E-9908-E4D8391E6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682" y="2923596"/>
            <a:ext cx="7315200" cy="26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97" y="2406701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925344" y="1188461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optimizer.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bets: ‘</a:t>
            </a:r>
            <a:r>
              <a:rPr lang="en-US" dirty="0" err="1"/>
              <a:t>adam</a:t>
            </a:r>
            <a:r>
              <a:rPr lang="en-US" dirty="0"/>
              <a:t>,’ ‘</a:t>
            </a:r>
            <a:r>
              <a:rPr lang="en-US" dirty="0" err="1"/>
              <a:t>sgd</a:t>
            </a:r>
            <a:r>
              <a:rPr lang="en-US" dirty="0"/>
              <a:t>’</a:t>
            </a:r>
            <a:endParaRPr dirty="0"/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7089150" y="1056448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an appropriate loss function for your response: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binary_crossentropy</a:t>
            </a:r>
            <a:r>
              <a:rPr lang="en-US" dirty="0"/>
              <a:t>’ for binary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mean_squared_error</a:t>
            </a:r>
            <a:r>
              <a:rPr lang="en-US" dirty="0"/>
              <a:t>’ for continuous</a:t>
            </a:r>
            <a:endParaRPr dirty="0"/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393516" y="4725184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 first predictors, then response</a:t>
            </a:r>
            <a:endParaRPr dirty="0"/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494021" y="5006620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Batch Size</a:t>
            </a:r>
            <a:r>
              <a:rPr lang="en-US" dirty="0"/>
              <a:t>: Number of observations to look at </a:t>
            </a:r>
            <a:r>
              <a:rPr lang="en-US" dirty="0" err="1"/>
              <a:t>at</a:t>
            </a:r>
            <a:r>
              <a:rPr lang="en-US" dirty="0"/>
              <a:t> a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u="sng" dirty="0"/>
              <a:t>Epochs</a:t>
            </a:r>
            <a:r>
              <a:rPr lang="en-US" dirty="0"/>
              <a:t>: How many times to look at the entire data set.</a:t>
            </a:r>
            <a:endParaRPr dirty="0"/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771162" y="3649484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of processing updates.  Change to 1 for exciting updates!</a:t>
            </a:r>
            <a:endParaRPr dirty="0"/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951796" y="2166887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cxnSpLocks/>
          </p:cNvCxnSpPr>
          <p:nvPr/>
        </p:nvCxnSpPr>
        <p:spPr>
          <a:xfrm flipH="1">
            <a:off x="6696574" y="1617213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665350" y="4046286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976748" y="4053813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252918" y="4046286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8011814" y="3959947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D6D54574-8027-3B40-BC61-5F41F1CD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97" y="345913"/>
            <a:ext cx="11216640" cy="1005840"/>
          </a:xfrm>
        </p:spPr>
        <p:txBody>
          <a:bodyPr/>
          <a:lstStyle/>
          <a:p>
            <a:r>
              <a:rPr lang="en-US" dirty="0"/>
              <a:t>Students: you can try </a:t>
            </a:r>
            <a:r>
              <a:rPr lang="en-US"/>
              <a:t>different optimizers, batch sizes </a:t>
            </a:r>
            <a:r>
              <a:rPr lang="en-US" dirty="0"/>
              <a:t>and epoch numbers!</a:t>
            </a:r>
          </a:p>
        </p:txBody>
      </p:sp>
    </p:spTree>
    <p:extLst>
      <p:ext uri="{BB962C8B-B14F-4D97-AF65-F5344CB8AC3E}">
        <p14:creationId xmlns:p14="http://schemas.microsoft.com/office/powerpoint/2010/main" val="11654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Neural Network Team Task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F1CDA0E-3F01-5A4F-9602-B44F8C196728}"/>
              </a:ext>
            </a:extLst>
          </p:cNvPr>
          <p:cNvSpPr txBox="1">
            <a:spLocks/>
          </p:cNvSpPr>
          <p:nvPr/>
        </p:nvSpPr>
        <p:spPr>
          <a:xfrm>
            <a:off x="487680" y="1241358"/>
            <a:ext cx="11216640" cy="3392426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Team Task:  build a Neural Network Model (NN) to recognize objects in images</a:t>
            </a:r>
          </a:p>
          <a:p>
            <a:endParaRPr lang="en-US" sz="2400" dirty="0"/>
          </a:p>
          <a:p>
            <a:r>
              <a:rPr lang="en-US" sz="2400" dirty="0"/>
              <a:t>Training Data  and the basic structure of the NN model are provided</a:t>
            </a:r>
          </a:p>
          <a:p>
            <a:endParaRPr lang="en-US" sz="2400" dirty="0"/>
          </a:p>
          <a:p>
            <a:r>
              <a:rPr lang="en-US" sz="2400" dirty="0"/>
              <a:t>  Students need to try different model structures/parameters and settings in order to have the best model performance</a:t>
            </a:r>
          </a:p>
          <a:p>
            <a:endParaRPr lang="en-US" sz="2400" dirty="0"/>
          </a:p>
          <a:p>
            <a:r>
              <a:rPr lang="en-US" sz="2400" dirty="0"/>
              <a:t>Assessment of performance: accuracy on testing data set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26FD5F3-6B3B-3449-9EC5-B5F38450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15" y="3917092"/>
            <a:ext cx="3475405" cy="24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Neural Network Team Task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7236027-9C9A-4245-B7E1-96A87DD7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1" y="1730907"/>
            <a:ext cx="4711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E8CF505-118C-C24B-9E29-4E65F791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66" y="3517900"/>
            <a:ext cx="44323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BD0B4B7-2274-1A4A-8E2D-32892258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16" y="228600"/>
            <a:ext cx="4648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0B2AF-B881-8848-BC1F-7E5E508CD4B9}"/>
              </a:ext>
            </a:extLst>
          </p:cNvPr>
          <p:cNvCxnSpPr/>
          <p:nvPr/>
        </p:nvCxnSpPr>
        <p:spPr>
          <a:xfrm>
            <a:off x="5441092" y="2383501"/>
            <a:ext cx="654908" cy="0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98B22D-CB31-2046-85DF-FB58876E2FC4}"/>
              </a:ext>
            </a:extLst>
          </p:cNvPr>
          <p:cNvCxnSpPr/>
          <p:nvPr/>
        </p:nvCxnSpPr>
        <p:spPr>
          <a:xfrm>
            <a:off x="5462639" y="3363509"/>
            <a:ext cx="654908" cy="1136821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903178-1AFA-8045-953D-56CED578A0EF}"/>
              </a:ext>
            </a:extLst>
          </p:cNvPr>
          <p:cNvSpPr txBox="1"/>
          <p:nvPr/>
        </p:nvSpPr>
        <p:spPr>
          <a:xfrm>
            <a:off x="2045868" y="1368373"/>
            <a:ext cx="1334530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4BF80-00C7-5048-858E-0336543BCFE0}"/>
              </a:ext>
            </a:extLst>
          </p:cNvPr>
          <p:cNvSpPr txBox="1"/>
          <p:nvPr/>
        </p:nvSpPr>
        <p:spPr>
          <a:xfrm>
            <a:off x="5533769" y="2070374"/>
            <a:ext cx="1334530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DB29E-3CBC-914A-B8CE-3AE6A0270637}"/>
              </a:ext>
            </a:extLst>
          </p:cNvPr>
          <p:cNvSpPr txBox="1"/>
          <p:nvPr/>
        </p:nvSpPr>
        <p:spPr>
          <a:xfrm>
            <a:off x="5441092" y="3817619"/>
            <a:ext cx="1334530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494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A Revisit of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31DBF-6E2A-6B46-AA9A-5129F8B5D9F3}"/>
              </a:ext>
            </a:extLst>
          </p:cNvPr>
          <p:cNvSpPr/>
          <p:nvPr/>
        </p:nvSpPr>
        <p:spPr>
          <a:xfrm>
            <a:off x="674444" y="998239"/>
            <a:ext cx="7890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Recommended Video: </a:t>
            </a:r>
            <a:r>
              <a:rPr lang="en-US" dirty="0">
                <a:hlinkClick r:id="rId2"/>
              </a:rPr>
              <a:t>https://www.youtube.com/watch?v=0MTaMxGhSws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EC2E75-741A-3042-A842-96CEC9F0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96" y="2408771"/>
            <a:ext cx="6431650" cy="2659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/>
              <p:nvPr/>
            </p:nvSpPr>
            <p:spPr>
              <a:xfrm>
                <a:off x="881266" y="1663338"/>
                <a:ext cx="893517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Convolution Calculation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 ×(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66" y="1663338"/>
                <a:ext cx="8935179" cy="400110"/>
              </a:xfrm>
              <a:prstGeom prst="rect">
                <a:avLst/>
              </a:prstGeom>
              <a:blipFill>
                <a:blip r:embed="rId4"/>
                <a:stretch>
                  <a:fillRect l="-567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2AC3EF2-0386-2844-B452-18FD07706620}"/>
              </a:ext>
            </a:extLst>
          </p:cNvPr>
          <p:cNvSpPr/>
          <p:nvPr/>
        </p:nvSpPr>
        <p:spPr>
          <a:xfrm>
            <a:off x="881266" y="5429143"/>
            <a:ext cx="10823054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g853cf1eb50_0_20">
                <a:extLst>
                  <a:ext uri="{FF2B5EF4-FFF2-40B4-BE49-F238E27FC236}">
                    <a16:creationId xmlns:a16="http://schemas.microsoft.com/office/drawing/2014/main" id="{B2D2B525-A134-4E48-892B-6C1A96D91B0F}"/>
                  </a:ext>
                </a:extLst>
              </p:cNvPr>
              <p:cNvSpPr txBox="1"/>
              <p:nvPr/>
            </p:nvSpPr>
            <p:spPr>
              <a:xfrm>
                <a:off x="8871849" y="4724365"/>
                <a:ext cx="1718321" cy="739884"/>
              </a:xfrm>
              <a:prstGeom prst="rect">
                <a:avLst/>
              </a:prstGeom>
              <a:noFill/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dirty="0"/>
                  <a:t>Input dim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19" name="Google Shape;132;g853cf1eb50_0_20">
                <a:extLst>
                  <a:ext uri="{FF2B5EF4-FFF2-40B4-BE49-F238E27FC236}">
                    <a16:creationId xmlns:a16="http://schemas.microsoft.com/office/drawing/2014/main" id="{B2D2B525-A134-4E48-892B-6C1A96D9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849" y="4724365"/>
                <a:ext cx="1718321" cy="739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9C02EA-18D4-DA48-9E58-DBA7DC54391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894173" y="5094307"/>
            <a:ext cx="2977676" cy="537359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2" name="Google Shape;129;g853cf1eb50_0_20">
            <a:extLst>
              <a:ext uri="{FF2B5EF4-FFF2-40B4-BE49-F238E27FC236}">
                <a16:creationId xmlns:a16="http://schemas.microsoft.com/office/drawing/2014/main" id="{71C7C0A5-5A22-DE49-A37C-C46950E76B65}"/>
              </a:ext>
            </a:extLst>
          </p:cNvPr>
          <p:cNvSpPr txBox="1"/>
          <p:nvPr/>
        </p:nvSpPr>
        <p:spPr>
          <a:xfrm>
            <a:off x="834152" y="6102552"/>
            <a:ext cx="1439491" cy="40011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Number of Filters</a:t>
            </a:r>
            <a:endParaRPr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0E49C5-30F5-8A42-B780-DAF0F1EAD28E}"/>
              </a:ext>
            </a:extLst>
          </p:cNvPr>
          <p:cNvCxnSpPr/>
          <p:nvPr/>
        </p:nvCxnSpPr>
        <p:spPr>
          <a:xfrm flipV="1">
            <a:off x="2360141" y="5691124"/>
            <a:ext cx="654908" cy="504416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31;g853cf1eb50_0_20">
                <a:extLst>
                  <a:ext uri="{FF2B5EF4-FFF2-40B4-BE49-F238E27FC236}">
                    <a16:creationId xmlns:a16="http://schemas.microsoft.com/office/drawing/2014/main" id="{0557502D-3007-ED47-ADDF-A6193DBCEC1C}"/>
                  </a:ext>
                </a:extLst>
              </p:cNvPr>
              <p:cNvSpPr txBox="1"/>
              <p:nvPr/>
            </p:nvSpPr>
            <p:spPr>
              <a:xfrm>
                <a:off x="4409611" y="6016904"/>
                <a:ext cx="4462238" cy="767791"/>
              </a:xfrm>
              <a:prstGeom prst="rect">
                <a:avLst/>
              </a:prstGeom>
              <a:noFill/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1400" dirty="0"/>
                  <a:t>“Kernel/filter Size”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/>
                  <a:t> :  How many pixels (square) should each filter examine.</a:t>
                </a:r>
                <a:endParaRPr sz="1400" dirty="0"/>
              </a:p>
            </p:txBody>
          </p:sp>
        </mc:Choice>
        <mc:Fallback xmlns="">
          <p:sp>
            <p:nvSpPr>
              <p:cNvPr id="25" name="Google Shape;131;g853cf1eb50_0_20">
                <a:extLst>
                  <a:ext uri="{FF2B5EF4-FFF2-40B4-BE49-F238E27FC236}">
                    <a16:creationId xmlns:a16="http://schemas.microsoft.com/office/drawing/2014/main" id="{0557502D-3007-ED47-ADDF-A6193DB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611" y="6016904"/>
                <a:ext cx="4462238" cy="767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1B44F-8F55-F34B-8964-908DE181773E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3484605" y="5772571"/>
            <a:ext cx="925006" cy="628229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079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A Revisit of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/>
              <p:nvPr/>
            </p:nvSpPr>
            <p:spPr>
              <a:xfrm>
                <a:off x="901767" y="1151641"/>
                <a:ext cx="7592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/>
                  <a:t>Padding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with p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 ×(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7" y="1151641"/>
                <a:ext cx="7592656" cy="400110"/>
              </a:xfrm>
              <a:prstGeom prst="rect">
                <a:avLst/>
              </a:prstGeom>
              <a:blipFill>
                <a:blip r:embed="rId2"/>
                <a:stretch>
                  <a:fillRect l="-835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952804-7AD0-494E-9154-A57C78C8F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69" y="1810195"/>
            <a:ext cx="8668256" cy="2917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E06990-28C2-974E-B898-AB56DA574F4C}"/>
              </a:ext>
            </a:extLst>
          </p:cNvPr>
          <p:cNvSpPr/>
          <p:nvPr/>
        </p:nvSpPr>
        <p:spPr>
          <a:xfrm>
            <a:off x="1840881" y="5088873"/>
            <a:ext cx="77043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Same Padding: pad so that output size is the same as the input size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A0A42-99F1-1745-A863-A73169F7AD4A}"/>
              </a:ext>
            </a:extLst>
          </p:cNvPr>
          <p:cNvSpPr/>
          <p:nvPr/>
        </p:nvSpPr>
        <p:spPr>
          <a:xfrm>
            <a:off x="1112364" y="5734595"/>
            <a:ext cx="8896865" cy="73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1600" b="1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padding=</a:t>
            </a:r>
            <a:r>
              <a:rPr lang="en-US" sz="1600" b="1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sz="1600" b="1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E58007-514A-BE4C-A735-44A7C45E3386}"/>
              </a:ext>
            </a:extLst>
          </p:cNvPr>
          <p:cNvCxnSpPr/>
          <p:nvPr/>
        </p:nvCxnSpPr>
        <p:spPr>
          <a:xfrm>
            <a:off x="3175686" y="5412259"/>
            <a:ext cx="4485503" cy="322336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4273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A Revisit of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/>
              <p:nvPr/>
            </p:nvSpPr>
            <p:spPr>
              <a:xfrm>
                <a:off x="901766" y="1151641"/>
                <a:ext cx="9514980" cy="539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Stride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How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many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pixels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slide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filter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6" y="1151641"/>
                <a:ext cx="9514980" cy="539058"/>
              </a:xfrm>
              <a:prstGeom prst="rect">
                <a:avLst/>
              </a:prstGeom>
              <a:blipFill>
                <a:blip r:embed="rId2"/>
                <a:stretch>
                  <a:fillRect l="-66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606CCC-7296-CB43-A935-9CD95B97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790130"/>
            <a:ext cx="7815841" cy="27595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D3541C-974A-8241-864B-D3E66143FE6E}"/>
              </a:ext>
            </a:extLst>
          </p:cNvPr>
          <p:cNvSpPr/>
          <p:nvPr/>
        </p:nvSpPr>
        <p:spPr>
          <a:xfrm>
            <a:off x="1004722" y="5532524"/>
            <a:ext cx="8896865" cy="73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Google Shape;132;g853cf1eb50_0_20">
            <a:extLst>
              <a:ext uri="{FF2B5EF4-FFF2-40B4-BE49-F238E27FC236}">
                <a16:creationId xmlns:a16="http://schemas.microsoft.com/office/drawing/2014/main" id="{C315FACD-5B0E-2A4D-A4D4-74B82CCBAEB6}"/>
              </a:ext>
            </a:extLst>
          </p:cNvPr>
          <p:cNvSpPr txBox="1"/>
          <p:nvPr/>
        </p:nvSpPr>
        <p:spPr>
          <a:xfrm>
            <a:off x="5413650" y="4498418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1AC24-7CA5-FE46-9AEB-0C6FFB61B672}"/>
              </a:ext>
            </a:extLst>
          </p:cNvPr>
          <p:cNvCxnSpPr/>
          <p:nvPr/>
        </p:nvCxnSpPr>
        <p:spPr>
          <a:xfrm flipH="1">
            <a:off x="4102443" y="4864372"/>
            <a:ext cx="1186249" cy="841987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165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A Revisit of Max Pooling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D3541C-974A-8241-864B-D3E66143FE6E}"/>
              </a:ext>
            </a:extLst>
          </p:cNvPr>
          <p:cNvSpPr/>
          <p:nvPr/>
        </p:nvSpPr>
        <p:spPr>
          <a:xfrm>
            <a:off x="1394908" y="4994256"/>
            <a:ext cx="8896865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A59FB-319D-884A-A1A9-8D12A0CE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08" y="990809"/>
            <a:ext cx="7456354" cy="32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18634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Convolutional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Pooling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129;g853cf1eb50_0_20"/>
          <p:cNvSpPr txBox="1"/>
          <p:nvPr/>
        </p:nvSpPr>
        <p:spPr>
          <a:xfrm>
            <a:off x="1534551" y="2809695"/>
            <a:ext cx="2109090" cy="42961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Filters</a:t>
            </a:r>
            <a:endParaRPr dirty="0"/>
          </a:p>
        </p:txBody>
      </p:sp>
      <p:sp>
        <p:nvSpPr>
          <p:cNvPr id="6" name="Google Shape;131;g853cf1eb50_0_20"/>
          <p:cNvSpPr txBox="1"/>
          <p:nvPr/>
        </p:nvSpPr>
        <p:spPr>
          <a:xfrm>
            <a:off x="4806878" y="580096"/>
            <a:ext cx="3510271" cy="100843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“Kernel_Size”: How many pixels (square) should each filter examine.</a:t>
            </a:r>
            <a:endParaRPr/>
          </a:p>
        </p:txBody>
      </p:sp>
      <p:sp>
        <p:nvSpPr>
          <p:cNvPr id="7" name="Google Shape;132;g853cf1eb50_0_20"/>
          <p:cNvSpPr txBox="1"/>
          <p:nvPr/>
        </p:nvSpPr>
        <p:spPr>
          <a:xfrm>
            <a:off x="4509571" y="2422156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sp>
        <p:nvSpPr>
          <p:cNvPr id="8" name="Google Shape;133;g853cf1eb50_0_20"/>
          <p:cNvSpPr txBox="1"/>
          <p:nvPr/>
        </p:nvSpPr>
        <p:spPr>
          <a:xfrm>
            <a:off x="2667934" y="4852499"/>
            <a:ext cx="2911502" cy="47825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Size of the Region to pool</a:t>
            </a:r>
            <a:endParaRPr dirty="0"/>
          </a:p>
        </p:txBody>
      </p:sp>
      <p:cxnSp>
        <p:nvCxnSpPr>
          <p:cNvPr id="9" name="Google Shape;134;g853cf1eb50_0_20"/>
          <p:cNvCxnSpPr>
            <a:stCxn id="5" idx="0"/>
          </p:cNvCxnSpPr>
          <p:nvPr/>
        </p:nvCxnSpPr>
        <p:spPr>
          <a:xfrm flipV="1">
            <a:off x="2589096" y="2222341"/>
            <a:ext cx="78838" cy="58735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5;g853cf1eb50_0_20"/>
          <p:cNvCxnSpPr>
            <a:stCxn id="6" idx="1"/>
          </p:cNvCxnSpPr>
          <p:nvPr/>
        </p:nvCxnSpPr>
        <p:spPr>
          <a:xfrm flipH="1">
            <a:off x="3142035" y="1084316"/>
            <a:ext cx="1664843" cy="83362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6;g853cf1eb50_0_20"/>
          <p:cNvCxnSpPr>
            <a:stCxn id="7" idx="1"/>
          </p:cNvCxnSpPr>
          <p:nvPr/>
        </p:nvCxnSpPr>
        <p:spPr>
          <a:xfrm flipH="1" flipV="1">
            <a:off x="3548480" y="2206803"/>
            <a:ext cx="961091" cy="65121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4;g853cf1eb50_0_20"/>
          <p:cNvCxnSpPr>
            <a:stCxn id="8" idx="0"/>
          </p:cNvCxnSpPr>
          <p:nvPr/>
        </p:nvCxnSpPr>
        <p:spPr>
          <a:xfrm flipV="1">
            <a:off x="4123685" y="4542817"/>
            <a:ext cx="117575" cy="30968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30;g853cf1eb50_0_20"/>
          <p:cNvSpPr txBox="1"/>
          <p:nvPr/>
        </p:nvSpPr>
        <p:spPr>
          <a:xfrm>
            <a:off x="487680" y="5656220"/>
            <a:ext cx="10728959" cy="68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Making sure that dimensions make sense can be more challenging convolutional networks than in feed forward.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78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A Revisit of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Convolutional layers</a:t>
            </a:r>
            <a:r>
              <a:rPr lang="en-US" dirty="0"/>
              <a:t>, which use the same weights on sliding windows across the entire image</a:t>
            </a:r>
          </a:p>
          <a:p>
            <a:pPr lvl="1"/>
            <a:r>
              <a:rPr lang="en-US" dirty="0"/>
              <a:t>Can be viewed as a set of filters, which have been trained to recognize certain structures in the image</a:t>
            </a:r>
          </a:p>
          <a:p>
            <a:pPr lvl="1"/>
            <a:r>
              <a:rPr lang="en-US" dirty="0"/>
              <a:t>“Examine” what’s in a particular window of the image</a:t>
            </a:r>
          </a:p>
          <a:p>
            <a:pPr lvl="1"/>
            <a:r>
              <a:rPr lang="en-US" dirty="0"/>
              <a:t>Weights are fixed no matter which part of the image they are examining</a:t>
            </a:r>
          </a:p>
          <a:p>
            <a:pPr lvl="1"/>
            <a:r>
              <a:rPr lang="en-US" dirty="0"/>
              <a:t>Each filter is to see some type of visual feature, such as the edge of some orientation or a blotch of some color, or eventually entire honeycomb or wheel-like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184E-228A-CB49-B649-90106B2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AFA92-DA98-1646-9F9B-1BF3FD52BA08}"/>
              </a:ext>
            </a:extLst>
          </p:cNvPr>
          <p:cNvSpPr/>
          <p:nvPr/>
        </p:nvSpPr>
        <p:spPr>
          <a:xfrm>
            <a:off x="3671520" y="3738282"/>
            <a:ext cx="1698339" cy="159571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40DAD-9E50-1342-AA31-8E42B50753A9}"/>
              </a:ext>
            </a:extLst>
          </p:cNvPr>
          <p:cNvSpPr txBox="1"/>
          <p:nvPr/>
        </p:nvSpPr>
        <p:spPr>
          <a:xfrm>
            <a:off x="5533769" y="2070374"/>
            <a:ext cx="1334530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284818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2239</TotalTime>
  <Words>822</Words>
  <Application>Microsoft Macintosh PowerPoint</Application>
  <PresentationFormat>Widescreen</PresentationFormat>
  <Paragraphs>89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Wells Fargo Sans Display</vt:lpstr>
      <vt:lpstr>Calibri</vt:lpstr>
      <vt:lpstr>Cambria Math</vt:lpstr>
      <vt:lpstr>Courier New</vt:lpstr>
      <vt:lpstr>Wells Fargo Sans</vt:lpstr>
      <vt:lpstr>WellsFargo</vt:lpstr>
      <vt:lpstr>Convolutional Neural Networks Team Project</vt:lpstr>
      <vt:lpstr>Neural Network Team Task</vt:lpstr>
      <vt:lpstr>Neural Network Team Task</vt:lpstr>
      <vt:lpstr>A Revisit of Convolutional Neural Networks </vt:lpstr>
      <vt:lpstr>A Revisit of Convolutional Neural Networks </vt:lpstr>
      <vt:lpstr>A Revisit of Convolutional Neural Networks </vt:lpstr>
      <vt:lpstr>A Revisit of Max Pooling</vt:lpstr>
      <vt:lpstr>Review: Convolutional Layers In Keras</vt:lpstr>
      <vt:lpstr>A Revisit of Convolutional Neural Networks </vt:lpstr>
      <vt:lpstr>Convolutional Neural Networks Pooling Layers</vt:lpstr>
      <vt:lpstr>Convolutional Neural Networks Layers</vt:lpstr>
      <vt:lpstr>Students: you can try different optimizers, batch sizes and epoch numbers!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Microsoft Office User</cp:lastModifiedBy>
  <cp:revision>130</cp:revision>
  <dcterms:created xsi:type="dcterms:W3CDTF">2021-03-23T19:22:08Z</dcterms:created>
  <dcterms:modified xsi:type="dcterms:W3CDTF">2021-06-06T03:00:56Z</dcterms:modified>
</cp:coreProperties>
</file>